
<file path=[Content_Types].xml><?xml version="1.0" encoding="utf-8"?>
<Types xmlns="http://schemas.openxmlformats.org/package/2006/content-types"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notesSlide3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_rels/notesSlide46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8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4.png" ContentType="image/png"/>
  <Override PartName="/ppt/media/image4.png" ContentType="image/png"/>
  <Override PartName="/ppt/media/image23.png" ContentType="image/png"/>
  <Override PartName="/ppt/media/image58.png" ContentType="image/png"/>
  <Override PartName="/ppt/media/image8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1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39.png" ContentType="image/png"/>
  <Override PartName="/ppt/media/image28.wmf" ContentType="image/x-wmf"/>
  <Override PartName="/ppt/media/image42.png" ContentType="image/png"/>
  <Override PartName="/ppt/media/image29.png" ContentType="image/png"/>
  <Override PartName="/ppt/media/image31.png" ContentType="image/png"/>
  <Override PartName="/ppt/media/image33.png" ContentType="image/png"/>
  <Override PartName="/ppt/media/image40.png" ContentType="image/png"/>
  <Override PartName="/ppt/media/image30.wmf" ContentType="image/x-wmf"/>
  <Override PartName="/ppt/media/image41.png" ContentType="image/png"/>
  <Override PartName="/ppt/media/image32.wmf" ContentType="image/x-wmf"/>
  <Override PartName="/ppt/media/image43.png" ContentType="image/png"/>
  <Override PartName="/ppt/media/image44.png" ContentType="image/png"/>
  <Override PartName="/ppt/media/image34.wmf" ContentType="image/x-wmf"/>
  <Override PartName="/ppt/media/image45.png" ContentType="image/png"/>
  <Override PartName="/ppt/media/image35.wmf" ContentType="image/x-wmf"/>
  <Override PartName="/ppt/media/image46.png" ContentType="image/png"/>
  <Override PartName="/ppt/media/image47.png" ContentType="image/png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4C93452-72D4-492E-89A3-1E4BB41B397C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of 5 generation of Pedigree (PBLUP) vs Final Generation (8k) Genotyped Cows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C12BD55-0C9E-4DBE-93E7-F475FD87D70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16k &amp; 32k (6 Reps)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12E4AC5-D96E-48E6-BC06-0B43CD347E82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3E4F8F5-96E1-44BB-A29D-0C7D1A76DA1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71A14B8-61F6-4E0F-89A2-398BA940FB7B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4B6351-1BE9-4209-833B-C4CA0D82A162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8C32C91-BC09-445A-9E24-4FA409B5D798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51DF6CD-FEEC-46E3-B850-BDCAF670601D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8CA2F55-CC02-4AD9-83BF-77EB0F5A483A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4DC6C65-E156-4710-900F-F817C4C82B09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BA796D0-0788-4EE9-96A6-6A9B30210AC0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95640" y="476640"/>
            <a:ext cx="8290800" cy="300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95640" y="476640"/>
            <a:ext cx="8290800" cy="300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395640" y="476640"/>
            <a:ext cx="8290800" cy="300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395640" y="476640"/>
            <a:ext cx="8290800" cy="300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95640" y="476640"/>
            <a:ext cx="8290800" cy="300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395640" y="476640"/>
            <a:ext cx="8290800" cy="3003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38088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1907280" y="1752120"/>
            <a:ext cx="5252400" cy="4190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41907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36800" y="394164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36800" y="1752480"/>
            <a:ext cx="405288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0880" y="3941640"/>
            <a:ext cx="8305560" cy="1998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Click to edit slide title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text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2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8480" cy="573480"/>
          </a:xfrm>
          <a:prstGeom prst="rect">
            <a:avLst/>
          </a:prstGeom>
          <a:ln>
            <a:noFill/>
          </a:ln>
        </p:spPr>
      </p:pic>
      <p:pic>
        <p:nvPicPr>
          <p:cNvPr id="3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640" y="5913000"/>
            <a:ext cx="1651680" cy="900000"/>
          </a:xfrm>
          <a:prstGeom prst="rect">
            <a:avLst/>
          </a:prstGeom>
          <a:ln>
            <a:noFill/>
          </a:ln>
        </p:spPr>
      </p:pic>
      <p:pic>
        <p:nvPicPr>
          <p:cNvPr id="4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760" cy="474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Click to edit slide title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text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8480" cy="573480"/>
          </a:xfrm>
          <a:prstGeom prst="rect">
            <a:avLst/>
          </a:prstGeom>
          <a:ln>
            <a:noFill/>
          </a:ln>
        </p:spPr>
      </p:pic>
      <p:pic>
        <p:nvPicPr>
          <p:cNvPr id="42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640" y="5913000"/>
            <a:ext cx="1651680" cy="90000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760" cy="474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Click to edit slide title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560" cy="41907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text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80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8480" cy="573480"/>
          </a:xfrm>
          <a:prstGeom prst="rect">
            <a:avLst/>
          </a:prstGeom>
          <a:ln>
            <a:noFill/>
          </a:ln>
        </p:spPr>
      </p:pic>
      <p:pic>
        <p:nvPicPr>
          <p:cNvPr id="81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640" y="5913000"/>
            <a:ext cx="1651680" cy="900000"/>
          </a:xfrm>
          <a:prstGeom prst="rect">
            <a:avLst/>
          </a:prstGeom>
          <a:ln>
            <a:noFill/>
          </a:ln>
        </p:spPr>
      </p:pic>
      <p:pic>
        <p:nvPicPr>
          <p:cNvPr id="82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760" cy="474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1640" y="125640"/>
            <a:ext cx="8434800" cy="114264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51640" y="1268640"/>
            <a:ext cx="8712720" cy="48571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95640" y="1700640"/>
            <a:ext cx="8290800" cy="647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Click to edit presentation title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95640" y="2362320"/>
            <a:ext cx="8291160" cy="7617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subtitle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155" name="Picture 1" descr=""/>
          <p:cNvPicPr/>
          <p:nvPr/>
        </p:nvPicPr>
        <p:blipFill>
          <a:blip r:embed="rId2"/>
          <a:stretch/>
        </p:blipFill>
        <p:spPr>
          <a:xfrm>
            <a:off x="539640" y="467280"/>
            <a:ext cx="1897200" cy="687600"/>
          </a:xfrm>
          <a:prstGeom prst="rect">
            <a:avLst/>
          </a:prstGeom>
          <a:ln>
            <a:noFill/>
          </a:ln>
        </p:spPr>
      </p:pic>
      <p:pic>
        <p:nvPicPr>
          <p:cNvPr id="156" name="Picture 8" descr=""/>
          <p:cNvPicPr/>
          <p:nvPr/>
        </p:nvPicPr>
        <p:blipFill>
          <a:blip r:embed="rId3"/>
          <a:stretch/>
        </p:blipFill>
        <p:spPr>
          <a:xfrm>
            <a:off x="5650200" y="431280"/>
            <a:ext cx="3036240" cy="720000"/>
          </a:xfrm>
          <a:prstGeom prst="rect">
            <a:avLst/>
          </a:prstGeom>
          <a:ln>
            <a:noFill/>
          </a:ln>
        </p:spPr>
      </p:pic>
      <p:pic>
        <p:nvPicPr>
          <p:cNvPr id="157" name="Picture 9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760" cy="474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800" cy="647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Click to edit slide title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3959640" cy="41907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text 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724280" y="1752480"/>
            <a:ext cx="3959640" cy="41907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LevelEdit text 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4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2" marL="1143000" indent="-22824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3" marL="1600200" indent="-22824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lvl="4" marL="2057400" indent="-228240">
              <a:lnSpc>
                <a:spcPct val="100000"/>
              </a:lnSpc>
              <a:buClr>
                <a:srgbClr val="515151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195" name="Picture 12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8480" cy="573480"/>
          </a:xfrm>
          <a:prstGeom prst="rect">
            <a:avLst/>
          </a:prstGeom>
          <a:ln>
            <a:noFill/>
          </a:ln>
        </p:spPr>
      </p:pic>
      <p:pic>
        <p:nvPicPr>
          <p:cNvPr id="196" name="Picture 13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640" y="5913000"/>
            <a:ext cx="1651680" cy="900000"/>
          </a:xfrm>
          <a:prstGeom prst="rect">
            <a:avLst/>
          </a:prstGeom>
          <a:ln>
            <a:noFill/>
          </a:ln>
        </p:spPr>
      </p:pic>
      <p:pic>
        <p:nvPicPr>
          <p:cNvPr id="197" name="Picture 8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760" cy="474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6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95640" y="1700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PhD Meeting 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395640" y="3429000"/>
            <a:ext cx="8280720" cy="24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384840" y="2508120"/>
            <a:ext cx="8291160" cy="76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27</a:t>
            </a:r>
            <a:r>
              <a:rPr b="0" lang="en-US" sz="3200" spc="-1" strike="noStrike" baseline="101000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th</a:t>
            </a: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September 2019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Last Week(s)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95640" y="80064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Cattle Paper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1" lang="en-GB" sz="1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 collecting the results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 to go through different scenario folders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14680" indent="-342720">
              <a:lnSpc>
                <a:spcPct val="100000"/>
              </a:lnSpc>
              <a:buClr>
                <a:srgbClr val="515151"/>
              </a:buClr>
              <a:buFont typeface="StarSymbol"/>
              <a:buAutoNum type="arabicPeriod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Estimate BV based on AlphaBayes Marker Estimates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14680" indent="-342720">
              <a:lnSpc>
                <a:spcPct val="100000"/>
              </a:lnSpc>
              <a:buClr>
                <a:srgbClr val="515151"/>
              </a:buClr>
              <a:buFont typeface="StarSymbol"/>
              <a:buAutoNum type="arabicPeriod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Corr(EBV,TBV)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14680" indent="-342720">
              <a:lnSpc>
                <a:spcPct val="100000"/>
              </a:lnSpc>
              <a:buClr>
                <a:srgbClr val="515151"/>
              </a:buClr>
              <a:buFont typeface="StarSymbol"/>
              <a:buAutoNum type="arabicPeriod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Store; Acc, Bias, Sim Parameters in R dataframe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Intensive &amp; Very Slow for 16k+ scenarios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24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ran on WWnodes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240">
              <a:lnSpc>
                <a:spcPct val="100000"/>
              </a:lnSpc>
              <a:buClr>
                <a:srgbClr val="515151"/>
              </a:buClr>
              <a:buFont typeface="Arial"/>
              <a:buChar char="»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Others crashed – most likely due to other user jobs 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24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runtime&gt;48hrs -&gt; long queues with qsub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1" lang="en-GB" sz="1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 AccCalc into smaller jobs -&gt; build data back together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SnakeMake of Cattle Sim Pipeline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 Maize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 with John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Bash -&gt; Snakemake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Content Placeholder 4" descr=""/>
          <p:cNvPicPr/>
          <p:nvPr/>
        </p:nvPicPr>
        <p:blipFill>
          <a:blip r:embed="rId1"/>
          <a:stretch/>
        </p:blipFill>
        <p:spPr>
          <a:xfrm>
            <a:off x="6044760" y="476640"/>
            <a:ext cx="2572920" cy="5963760"/>
          </a:xfrm>
          <a:prstGeom prst="rect">
            <a:avLst/>
          </a:prstGeom>
          <a:ln w="76320">
            <a:solidFill>
              <a:srgbClr val="002060"/>
            </a:solidFill>
            <a:miter/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pic>
        <p:nvPicPr>
          <p:cNvPr id="272" name="Picture 6" descr=""/>
          <p:cNvPicPr/>
          <p:nvPr/>
        </p:nvPicPr>
        <p:blipFill>
          <a:blip r:embed="rId2"/>
          <a:stretch/>
        </p:blipFill>
        <p:spPr>
          <a:xfrm>
            <a:off x="744480" y="1407600"/>
            <a:ext cx="4434840" cy="2816280"/>
          </a:xfrm>
          <a:prstGeom prst="rect">
            <a:avLst/>
          </a:prstGeom>
          <a:ln w="76320">
            <a:solidFill>
              <a:srgbClr val="002060"/>
            </a:solidFill>
            <a:miter/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sp>
        <p:nvSpPr>
          <p:cNvPr id="273" name="CustomShape 2"/>
          <p:cNvSpPr/>
          <p:nvPr/>
        </p:nvSpPr>
        <p:spPr>
          <a:xfrm flipV="1">
            <a:off x="5179320" y="938520"/>
            <a:ext cx="994320" cy="113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8db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"/>
          <p:cNvSpPr/>
          <p:nvPr/>
        </p:nvSpPr>
        <p:spPr>
          <a:xfrm flipV="1">
            <a:off x="5213880" y="1634400"/>
            <a:ext cx="960120" cy="78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b77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"/>
          <p:cNvSpPr/>
          <p:nvPr/>
        </p:nvSpPr>
        <p:spPr>
          <a:xfrm flipV="1">
            <a:off x="3034800" y="2531520"/>
            <a:ext cx="4118040" cy="2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ad8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"/>
          <p:cNvSpPr/>
          <p:nvPr/>
        </p:nvSpPr>
        <p:spPr>
          <a:xfrm>
            <a:off x="4619880" y="2927880"/>
            <a:ext cx="1966680" cy="55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3fdd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6"/>
          <p:cNvSpPr/>
          <p:nvPr/>
        </p:nvSpPr>
        <p:spPr>
          <a:xfrm>
            <a:off x="5186520" y="3591000"/>
            <a:ext cx="1052280" cy="63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d579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13" descr=""/>
          <p:cNvPicPr/>
          <p:nvPr/>
        </p:nvPicPr>
        <p:blipFill>
          <a:blip r:embed="rId1"/>
          <a:stretch/>
        </p:blipFill>
        <p:spPr>
          <a:xfrm>
            <a:off x="529560" y="1351080"/>
            <a:ext cx="4511520" cy="5089680"/>
          </a:xfrm>
          <a:prstGeom prst="rect">
            <a:avLst/>
          </a:prstGeom>
          <a:ln w="50760">
            <a:solidFill>
              <a:srgbClr val="002060"/>
            </a:solidFill>
            <a:round/>
          </a:ln>
        </p:spPr>
      </p:pic>
      <p:sp>
        <p:nvSpPr>
          <p:cNvPr id="279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Bash -&gt; Snakemake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0" name="Content Placeholder 4" descr=""/>
          <p:cNvPicPr/>
          <p:nvPr/>
        </p:nvPicPr>
        <p:blipFill>
          <a:blip r:embed="rId2"/>
          <a:stretch/>
        </p:blipFill>
        <p:spPr>
          <a:xfrm>
            <a:off x="6044760" y="476640"/>
            <a:ext cx="2572920" cy="5963760"/>
          </a:xfrm>
          <a:prstGeom prst="rect">
            <a:avLst/>
          </a:prstGeom>
          <a:ln w="76320">
            <a:solidFill>
              <a:srgbClr val="002060"/>
            </a:solidFill>
            <a:miter/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sp>
        <p:nvSpPr>
          <p:cNvPr id="281" name="CustomShape 2"/>
          <p:cNvSpPr/>
          <p:nvPr/>
        </p:nvSpPr>
        <p:spPr>
          <a:xfrm>
            <a:off x="2157480" y="1683000"/>
            <a:ext cx="1255680" cy="1140480"/>
          </a:xfrm>
          <a:custGeom>
            <a:avLst/>
            <a:gdLst/>
            <a:ahLst/>
            <a:rect l="l" t="t" r="r" b="b"/>
            <a:pathLst>
              <a:path w="1256161" h="1140977">
                <a:moveTo>
                  <a:pt x="226577" y="0"/>
                </a:moveTo>
                <a:cubicBezTo>
                  <a:pt x="759303" y="240738"/>
                  <a:pt x="1292029" y="481476"/>
                  <a:pt x="1254266" y="671639"/>
                </a:cubicBezTo>
                <a:cubicBezTo>
                  <a:pt x="1216503" y="861802"/>
                  <a:pt x="608251" y="1001389"/>
                  <a:pt x="0" y="1140977"/>
                </a:cubicBezTo>
              </a:path>
            </a:pathLst>
          </a:custGeom>
          <a:noFill/>
          <a:ln w="25560">
            <a:solidFill>
              <a:srgbClr val="6be2ff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3"/>
          <p:cNvSpPr/>
          <p:nvPr/>
        </p:nvSpPr>
        <p:spPr>
          <a:xfrm>
            <a:off x="2157480" y="1683000"/>
            <a:ext cx="1255680" cy="1958040"/>
          </a:xfrm>
          <a:custGeom>
            <a:avLst/>
            <a:gdLst/>
            <a:ahLst/>
            <a:rect l="l" t="t" r="r" b="b"/>
            <a:pathLst>
              <a:path w="1256161" h="1140977">
                <a:moveTo>
                  <a:pt x="226577" y="0"/>
                </a:moveTo>
                <a:cubicBezTo>
                  <a:pt x="759303" y="240738"/>
                  <a:pt x="1292029" y="481476"/>
                  <a:pt x="1254266" y="671639"/>
                </a:cubicBezTo>
                <a:cubicBezTo>
                  <a:pt x="1216503" y="861802"/>
                  <a:pt x="608251" y="1001389"/>
                  <a:pt x="0" y="1140977"/>
                </a:cubicBezTo>
              </a:path>
            </a:pathLst>
          </a:custGeom>
          <a:noFill/>
          <a:ln w="25560">
            <a:solidFill>
              <a:srgbClr val="6be2ff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"/>
          <p:cNvSpPr/>
          <p:nvPr/>
        </p:nvSpPr>
        <p:spPr>
          <a:xfrm>
            <a:off x="2090520" y="2180880"/>
            <a:ext cx="2450160" cy="2921040"/>
          </a:xfrm>
          <a:custGeom>
            <a:avLst/>
            <a:gdLst/>
            <a:ahLst/>
            <a:rect l="l" t="t" r="r" b="b"/>
            <a:pathLst>
              <a:path w="1256161" h="1140977">
                <a:moveTo>
                  <a:pt x="226577" y="0"/>
                </a:moveTo>
                <a:cubicBezTo>
                  <a:pt x="759303" y="240738"/>
                  <a:pt x="1292029" y="481476"/>
                  <a:pt x="1254266" y="671639"/>
                </a:cubicBezTo>
                <a:cubicBezTo>
                  <a:pt x="1216503" y="861802"/>
                  <a:pt x="608251" y="1001389"/>
                  <a:pt x="0" y="1140977"/>
                </a:cubicBezTo>
              </a:path>
            </a:pathLst>
          </a:custGeom>
          <a:noFill/>
          <a:ln w="25560">
            <a:solidFill>
              <a:srgbClr val="6be2ff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1439640" y="1110600"/>
            <a:ext cx="6217920" cy="30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3600" spc="-1" strike="noStrike" u="sng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Scenarios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097520" y="1701360"/>
            <a:ext cx="891360" cy="36108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57240" tIns="67680" bIns="68040" anchor="ctr"/>
          <a:p>
            <a:pPr algn="ctr">
              <a:lnSpc>
                <a:spcPct val="90000"/>
              </a:lnSpc>
            </a:pPr>
            <a:r>
              <a:rPr b="0" lang="en-GB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1000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 rot="5400000">
            <a:off x="4475880" y="207144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4"/>
          <p:cNvSpPr/>
          <p:nvPr/>
        </p:nvSpPr>
        <p:spPr>
          <a:xfrm>
            <a:off x="4097520" y="2243160"/>
            <a:ext cx="891360" cy="36108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57240" tIns="67680" bIns="68040" anchor="ctr"/>
          <a:p>
            <a:pPr algn="ctr">
              <a:lnSpc>
                <a:spcPct val="90000"/>
              </a:lnSpc>
            </a:pPr>
            <a:r>
              <a:rPr b="0" lang="en-GB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GBLUP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 rot="5400000">
            <a:off x="4475880" y="261360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"/>
          <p:cNvSpPr/>
          <p:nvPr/>
        </p:nvSpPr>
        <p:spPr>
          <a:xfrm>
            <a:off x="4097520" y="2785320"/>
            <a:ext cx="891360" cy="36108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57240" tIns="67680" bIns="68040" anchor="ctr"/>
          <a:p>
            <a:pPr algn="ctr">
              <a:lnSpc>
                <a:spcPct val="90000"/>
              </a:lnSpc>
            </a:pPr>
            <a:r>
              <a:rPr b="0" lang="en-GB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1000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7"/>
          <p:cNvSpPr/>
          <p:nvPr/>
        </p:nvSpPr>
        <p:spPr>
          <a:xfrm rot="5400000">
            <a:off x="4475880" y="315540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8"/>
          <p:cNvSpPr/>
          <p:nvPr/>
        </p:nvSpPr>
        <p:spPr>
          <a:xfrm>
            <a:off x="4097520" y="3327120"/>
            <a:ext cx="891360" cy="36108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57240" tIns="67680" bIns="68040" anchor="ctr"/>
          <a:p>
            <a:pPr algn="ctr">
              <a:lnSpc>
                <a:spcPct val="90000"/>
              </a:lnSpc>
            </a:pPr>
            <a:r>
              <a:rPr b="0" lang="en-GB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8000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9"/>
          <p:cNvSpPr/>
          <p:nvPr/>
        </p:nvSpPr>
        <p:spPr>
          <a:xfrm rot="5400000">
            <a:off x="4475880" y="369756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>
            <a:off x="4097520" y="3869280"/>
            <a:ext cx="891360" cy="36108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57240" tIns="67680" bIns="68040" anchor="ctr"/>
          <a:p>
            <a:pPr algn="ctr">
              <a:lnSpc>
                <a:spcPct val="90000"/>
              </a:lnSpc>
            </a:pPr>
            <a:r>
              <a:rPr b="0" lang="en-GB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0.1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1"/>
          <p:cNvSpPr/>
          <p:nvPr/>
        </p:nvSpPr>
        <p:spPr>
          <a:xfrm rot="5400000">
            <a:off x="4475880" y="423936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2"/>
          <p:cNvSpPr/>
          <p:nvPr/>
        </p:nvSpPr>
        <p:spPr>
          <a:xfrm>
            <a:off x="4097520" y="4411080"/>
            <a:ext cx="891360" cy="36108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57240" tIns="67680" bIns="68040" anchor="ctr"/>
          <a:p>
            <a:pPr algn="ctr">
              <a:lnSpc>
                <a:spcPct val="90000"/>
              </a:lnSpc>
            </a:pPr>
            <a:r>
              <a:rPr b="0" lang="en-GB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HerdSizes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13"/>
          <p:cNvSpPr/>
          <p:nvPr/>
        </p:nvSpPr>
        <p:spPr>
          <a:xfrm rot="5400000">
            <a:off x="4475880" y="478152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4"/>
          <p:cNvSpPr/>
          <p:nvPr/>
        </p:nvSpPr>
        <p:spPr>
          <a:xfrm>
            <a:off x="4097520" y="4953240"/>
            <a:ext cx="891360" cy="36108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57240" tIns="67680" bIns="68040" anchor="ctr"/>
          <a:p>
            <a:pPr algn="ctr">
              <a:lnSpc>
                <a:spcPct val="90000"/>
              </a:lnSpc>
            </a:pPr>
            <a:r>
              <a:rPr b="0" lang="en-GB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Random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5"/>
          <p:cNvSpPr/>
          <p:nvPr/>
        </p:nvSpPr>
        <p:spPr>
          <a:xfrm>
            <a:off x="5054760" y="2254320"/>
            <a:ext cx="829440" cy="32976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PBLUP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6"/>
          <p:cNvSpPr/>
          <p:nvPr/>
        </p:nvSpPr>
        <p:spPr>
          <a:xfrm>
            <a:off x="3280680" y="2799360"/>
            <a:ext cx="744840" cy="3380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250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7"/>
          <p:cNvSpPr/>
          <p:nvPr/>
        </p:nvSpPr>
        <p:spPr>
          <a:xfrm>
            <a:off x="2455200" y="2799360"/>
            <a:ext cx="702360" cy="3380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100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18"/>
          <p:cNvSpPr/>
          <p:nvPr/>
        </p:nvSpPr>
        <p:spPr>
          <a:xfrm>
            <a:off x="5054760" y="2799360"/>
            <a:ext cx="829440" cy="3380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5000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9"/>
          <p:cNvSpPr/>
          <p:nvPr/>
        </p:nvSpPr>
        <p:spPr>
          <a:xfrm>
            <a:off x="5054760" y="3342240"/>
            <a:ext cx="822960" cy="3423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16000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0"/>
          <p:cNvSpPr/>
          <p:nvPr/>
        </p:nvSpPr>
        <p:spPr>
          <a:xfrm>
            <a:off x="5990040" y="3342240"/>
            <a:ext cx="816840" cy="3423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32000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1"/>
          <p:cNvSpPr/>
          <p:nvPr/>
        </p:nvSpPr>
        <p:spPr>
          <a:xfrm>
            <a:off x="3280680" y="3358080"/>
            <a:ext cx="744840" cy="3265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2000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2"/>
          <p:cNvSpPr/>
          <p:nvPr/>
        </p:nvSpPr>
        <p:spPr>
          <a:xfrm>
            <a:off x="5060880" y="3890880"/>
            <a:ext cx="816840" cy="28728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0.3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3"/>
          <p:cNvSpPr/>
          <p:nvPr/>
        </p:nvSpPr>
        <p:spPr>
          <a:xfrm>
            <a:off x="5990040" y="3883680"/>
            <a:ext cx="816840" cy="28728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0.5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4"/>
          <p:cNvSpPr/>
          <p:nvPr/>
        </p:nvSpPr>
        <p:spPr>
          <a:xfrm>
            <a:off x="5054760" y="4962960"/>
            <a:ext cx="822960" cy="3517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Fixed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5"/>
          <p:cNvSpPr/>
          <p:nvPr/>
        </p:nvSpPr>
        <p:spPr>
          <a:xfrm>
            <a:off x="3202560" y="4962960"/>
            <a:ext cx="822960" cy="3517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Animal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6"/>
          <p:cNvSpPr/>
          <p:nvPr/>
        </p:nvSpPr>
        <p:spPr>
          <a:xfrm>
            <a:off x="450360" y="1701360"/>
            <a:ext cx="1370520" cy="361080"/>
          </a:xfrm>
          <a:prstGeom prst="roundRect">
            <a:avLst>
              <a:gd name="adj" fmla="val 10000"/>
            </a:avLst>
          </a:prstGeom>
          <a:solidFill>
            <a:srgbClr val="0091b5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8600" rIns="38160" tIns="48600" bIns="48960" anchor="ctr"/>
          <a:p>
            <a:pPr algn="ctr">
              <a:lnSpc>
                <a:spcPct val="90000"/>
              </a:lnSpc>
            </a:pPr>
            <a:r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Effective Population Size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7"/>
          <p:cNvSpPr/>
          <p:nvPr/>
        </p:nvSpPr>
        <p:spPr>
          <a:xfrm rot="5400000">
            <a:off x="1068120" y="207144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8"/>
          <p:cNvSpPr/>
          <p:nvPr/>
        </p:nvSpPr>
        <p:spPr>
          <a:xfrm>
            <a:off x="450360" y="2243160"/>
            <a:ext cx="1370520" cy="361080"/>
          </a:xfrm>
          <a:prstGeom prst="roundRect">
            <a:avLst>
              <a:gd name="adj" fmla="val 10000"/>
            </a:avLst>
          </a:prstGeom>
          <a:solidFill>
            <a:srgbClr val="00b050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8600" rIns="38160" tIns="48600" bIns="48960" anchor="ctr"/>
          <a:p>
            <a:pPr algn="ctr">
              <a:lnSpc>
                <a:spcPct val="90000"/>
              </a:lnSpc>
            </a:pPr>
            <a:r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Relationship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9"/>
          <p:cNvSpPr/>
          <p:nvPr/>
        </p:nvSpPr>
        <p:spPr>
          <a:xfrm rot="5400000">
            <a:off x="1068120" y="261360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0"/>
          <p:cNvSpPr/>
          <p:nvPr/>
        </p:nvSpPr>
        <p:spPr>
          <a:xfrm>
            <a:off x="450360" y="2785320"/>
            <a:ext cx="1370520" cy="361080"/>
          </a:xfrm>
          <a:prstGeom prst="roundRect">
            <a:avLst>
              <a:gd name="adj" fmla="val 10000"/>
            </a:avLst>
          </a:prstGeom>
          <a:solidFill>
            <a:srgbClr val="0091b5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8600" rIns="38160" tIns="48600" bIns="48960" anchor="ctr"/>
          <a:p>
            <a:pPr algn="ctr">
              <a:lnSpc>
                <a:spcPct val="90000"/>
              </a:lnSpc>
            </a:pPr>
            <a:r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Sires Per Generation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31"/>
          <p:cNvSpPr/>
          <p:nvPr/>
        </p:nvSpPr>
        <p:spPr>
          <a:xfrm rot="5400000">
            <a:off x="1068120" y="315540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2"/>
          <p:cNvSpPr/>
          <p:nvPr/>
        </p:nvSpPr>
        <p:spPr>
          <a:xfrm>
            <a:off x="450360" y="3327120"/>
            <a:ext cx="1370520" cy="361080"/>
          </a:xfrm>
          <a:prstGeom prst="roundRect">
            <a:avLst>
              <a:gd name="adj" fmla="val 10000"/>
            </a:avLst>
          </a:prstGeom>
          <a:solidFill>
            <a:srgbClr val="0091b5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8600" rIns="38160" tIns="48600" bIns="48960" anchor="ctr"/>
          <a:p>
            <a:pPr algn="ctr">
              <a:lnSpc>
                <a:spcPct val="90000"/>
              </a:lnSpc>
            </a:pPr>
            <a:r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Population Size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3"/>
          <p:cNvSpPr/>
          <p:nvPr/>
        </p:nvSpPr>
        <p:spPr>
          <a:xfrm rot="5400000">
            <a:off x="1068120" y="369756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34"/>
          <p:cNvSpPr/>
          <p:nvPr/>
        </p:nvSpPr>
        <p:spPr>
          <a:xfrm>
            <a:off x="450360" y="3869280"/>
            <a:ext cx="1370520" cy="361080"/>
          </a:xfrm>
          <a:prstGeom prst="roundRect">
            <a:avLst>
              <a:gd name="adj" fmla="val 10000"/>
            </a:avLst>
          </a:prstGeom>
          <a:solidFill>
            <a:srgbClr val="0091b5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8600" rIns="38160" tIns="48600" bIns="48960" anchor="ctr"/>
          <a:p>
            <a:pPr algn="ctr">
              <a:lnSpc>
                <a:spcPct val="90000"/>
              </a:lnSpc>
            </a:pPr>
            <a:r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Heritability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5"/>
          <p:cNvSpPr/>
          <p:nvPr/>
        </p:nvSpPr>
        <p:spPr>
          <a:xfrm rot="5400000">
            <a:off x="1068120" y="423936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6"/>
          <p:cNvSpPr/>
          <p:nvPr/>
        </p:nvSpPr>
        <p:spPr>
          <a:xfrm>
            <a:off x="450360" y="4411080"/>
            <a:ext cx="1370520" cy="361080"/>
          </a:xfrm>
          <a:prstGeom prst="roundRect">
            <a:avLst>
              <a:gd name="adj" fmla="val 10000"/>
            </a:avLst>
          </a:prstGeom>
          <a:solidFill>
            <a:srgbClr val="0091b5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7"/>
          <p:cNvSpPr/>
          <p:nvPr/>
        </p:nvSpPr>
        <p:spPr>
          <a:xfrm rot="5400000">
            <a:off x="1068120" y="4781520"/>
            <a:ext cx="135000" cy="16236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c6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8"/>
          <p:cNvSpPr/>
          <p:nvPr/>
        </p:nvSpPr>
        <p:spPr>
          <a:xfrm>
            <a:off x="450360" y="4953240"/>
            <a:ext cx="1370520" cy="361080"/>
          </a:xfrm>
          <a:prstGeom prst="roundRect">
            <a:avLst>
              <a:gd name="adj" fmla="val 10000"/>
            </a:avLst>
          </a:prstGeom>
          <a:solidFill>
            <a:srgbClr val="0091b5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8600" rIns="38160" tIns="48600" bIns="48960" anchor="ctr"/>
          <a:p>
            <a:pPr algn="ctr">
              <a:lnSpc>
                <a:spcPct val="90000"/>
              </a:lnSpc>
            </a:pPr>
            <a:r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Model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3" name="Content Placeholder 4" descr=""/>
          <p:cNvPicPr/>
          <p:nvPr/>
        </p:nvPicPr>
        <p:blipFill>
          <a:blip r:embed="rId1"/>
          <a:stretch/>
        </p:blipFill>
        <p:spPr>
          <a:xfrm>
            <a:off x="362520" y="1205640"/>
            <a:ext cx="8323920" cy="46242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8" descr=""/>
          <p:cNvPicPr/>
          <p:nvPr/>
        </p:nvPicPr>
        <p:blipFill>
          <a:blip r:embed="rId1"/>
          <a:stretch/>
        </p:blipFill>
        <p:spPr>
          <a:xfrm>
            <a:off x="395640" y="1205640"/>
            <a:ext cx="8290800" cy="4605840"/>
          </a:xfrm>
          <a:prstGeom prst="rect">
            <a:avLst/>
          </a:prstGeom>
          <a:ln>
            <a:noFill/>
          </a:ln>
        </p:spPr>
      </p:pic>
      <p:sp>
        <p:nvSpPr>
          <p:cNvPr id="325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Picture 17" descr=""/>
          <p:cNvPicPr/>
          <p:nvPr/>
        </p:nvPicPr>
        <p:blipFill>
          <a:blip r:embed="rId1"/>
          <a:stretch/>
        </p:blipFill>
        <p:spPr>
          <a:xfrm>
            <a:off x="593640" y="1213560"/>
            <a:ext cx="7894800" cy="43858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Next Week(s)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388440" y="112464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Cattle Paper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1" lang="en-GB" sz="1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Finish Data Collection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Connectedness &amp; Variance Ratio Scen (16k+ Datasets)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Accuracy across Realized HerdSizes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1" lang="en-GB" sz="1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Updates Values in Paper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 Maize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Wait for comments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Think about 3</a:t>
            </a:r>
            <a:r>
              <a:rPr b="1" lang="en-GB" sz="2000" spc="-1" strike="noStrike" baseline="30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rd</a:t>
            </a:r>
            <a:r>
              <a:rPr b="1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paper….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95640" y="1700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PhD Meeting 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395640" y="3429000"/>
            <a:ext cx="8280720" cy="24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Luciano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384840" y="2508120"/>
            <a:ext cx="8291160" cy="76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27</a:t>
            </a:r>
            <a:r>
              <a:rPr b="0" lang="en-US" sz="3200" spc="-1" strike="noStrike" baseline="101000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th</a:t>
            </a: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September 2019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Previous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Finish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 (with Andrew)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Thesis (Version 1)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515151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Post-doc project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395640" y="1700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PhD Meeting 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395640" y="3429000"/>
            <a:ext cx="8280720" cy="24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Guilherme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384840" y="2508120"/>
            <a:ext cx="8291160" cy="76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27</a:t>
            </a:r>
            <a:r>
              <a:rPr b="0" lang="en-US" sz="3200" spc="-1" strike="noStrike" baseline="101000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th</a:t>
            </a: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September 2019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AlphaFamImpute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SNP array – 5.000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LD array – 3, 5, 10, 20, 50, 100, 200, 400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density progeny - 1 to 150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Focal individuals – 1.000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248400" y="343800"/>
            <a:ext cx="843480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AlphaFamImpute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2461320" y="1418400"/>
            <a:ext cx="943200" cy="923760"/>
          </a:xfrm>
          <a:prstGeom prst="ellipse">
            <a:avLst/>
          </a:prstGeom>
          <a:solidFill>
            <a:srgbClr val="bfbfbf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1" lang="en-GB" sz="18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5053680" y="1418400"/>
            <a:ext cx="943200" cy="923760"/>
          </a:xfrm>
          <a:prstGeom prst="ellipse">
            <a:avLst/>
          </a:prstGeom>
          <a:solidFill>
            <a:srgbClr val="bfbfbf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</a:t>
            </a:r>
            <a:r>
              <a:rPr b="1" lang="en-GB" sz="1800" spc="-1" strike="noStrike" baseline="-2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Line 4"/>
          <p:cNvSpPr/>
          <p:nvPr/>
        </p:nvSpPr>
        <p:spPr>
          <a:xfrm>
            <a:off x="3404880" y="1880280"/>
            <a:ext cx="1648800" cy="360"/>
          </a:xfrm>
          <a:prstGeom prst="line">
            <a:avLst/>
          </a:prstGeom>
          <a:ln w="66600">
            <a:solidFill>
              <a:srgbClr val="0e161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Line 5"/>
          <p:cNvSpPr/>
          <p:nvPr/>
        </p:nvSpPr>
        <p:spPr>
          <a:xfrm>
            <a:off x="4278600" y="1880280"/>
            <a:ext cx="360" cy="2005920"/>
          </a:xfrm>
          <a:prstGeom prst="line">
            <a:avLst/>
          </a:prstGeom>
          <a:ln w="66600">
            <a:solidFill>
              <a:srgbClr val="0e161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Line 6"/>
          <p:cNvSpPr/>
          <p:nvPr/>
        </p:nvSpPr>
        <p:spPr>
          <a:xfrm flipH="1" flipV="1">
            <a:off x="995760" y="3867120"/>
            <a:ext cx="6939720" cy="37800"/>
          </a:xfrm>
          <a:prstGeom prst="line">
            <a:avLst/>
          </a:prstGeom>
          <a:ln w="66600">
            <a:solidFill>
              <a:srgbClr val="0e161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7"/>
          <p:cNvSpPr/>
          <p:nvPr/>
        </p:nvSpPr>
        <p:spPr>
          <a:xfrm>
            <a:off x="2097360" y="3842640"/>
            <a:ext cx="360" cy="689760"/>
          </a:xfrm>
          <a:prstGeom prst="line">
            <a:avLst/>
          </a:prstGeom>
          <a:ln w="66600">
            <a:solidFill>
              <a:srgbClr val="36363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8"/>
          <p:cNvSpPr/>
          <p:nvPr/>
        </p:nvSpPr>
        <p:spPr>
          <a:xfrm>
            <a:off x="1625760" y="4532760"/>
            <a:ext cx="943200" cy="923760"/>
          </a:xfrm>
          <a:prstGeom prst="ellipse">
            <a:avLst/>
          </a:prstGeom>
          <a:solidFill>
            <a:srgbClr val="bfbfbf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HD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Line 9"/>
          <p:cNvSpPr/>
          <p:nvPr/>
        </p:nvSpPr>
        <p:spPr>
          <a:xfrm>
            <a:off x="3182760" y="3867120"/>
            <a:ext cx="360" cy="689760"/>
          </a:xfrm>
          <a:prstGeom prst="line">
            <a:avLst/>
          </a:prstGeom>
          <a:ln w="66600">
            <a:solidFill>
              <a:srgbClr val="36363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0"/>
          <p:cNvSpPr/>
          <p:nvPr/>
        </p:nvSpPr>
        <p:spPr>
          <a:xfrm>
            <a:off x="2711160" y="4556880"/>
            <a:ext cx="943200" cy="923760"/>
          </a:xfrm>
          <a:prstGeom prst="ellipse">
            <a:avLst/>
          </a:prstGeom>
          <a:solidFill>
            <a:srgbClr val="bfbfbf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HD 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Line 11"/>
          <p:cNvSpPr/>
          <p:nvPr/>
        </p:nvSpPr>
        <p:spPr>
          <a:xfrm>
            <a:off x="4268160" y="3886200"/>
            <a:ext cx="360" cy="689760"/>
          </a:xfrm>
          <a:prstGeom prst="line">
            <a:avLst/>
          </a:prstGeom>
          <a:ln w="66600">
            <a:solidFill>
              <a:srgbClr val="36363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"/>
          <p:cNvSpPr/>
          <p:nvPr/>
        </p:nvSpPr>
        <p:spPr>
          <a:xfrm>
            <a:off x="3796560" y="4575960"/>
            <a:ext cx="943200" cy="923760"/>
          </a:xfrm>
          <a:prstGeom prst="ellipse">
            <a:avLst/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LD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Line 13"/>
          <p:cNvSpPr/>
          <p:nvPr/>
        </p:nvSpPr>
        <p:spPr>
          <a:xfrm>
            <a:off x="1012320" y="3834720"/>
            <a:ext cx="360" cy="689760"/>
          </a:xfrm>
          <a:prstGeom prst="line">
            <a:avLst/>
          </a:prstGeom>
          <a:ln w="66600">
            <a:solidFill>
              <a:srgbClr val="36363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4"/>
          <p:cNvSpPr/>
          <p:nvPr/>
        </p:nvSpPr>
        <p:spPr>
          <a:xfrm>
            <a:off x="540720" y="4524840"/>
            <a:ext cx="943200" cy="923760"/>
          </a:xfrm>
          <a:prstGeom prst="ellipse">
            <a:avLst/>
          </a:prstGeom>
          <a:solidFill>
            <a:srgbClr val="bfbfbf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HD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Line 15"/>
          <p:cNvSpPr/>
          <p:nvPr/>
        </p:nvSpPr>
        <p:spPr>
          <a:xfrm>
            <a:off x="5353560" y="3896280"/>
            <a:ext cx="360" cy="689760"/>
          </a:xfrm>
          <a:prstGeom prst="line">
            <a:avLst/>
          </a:prstGeom>
          <a:ln w="66600">
            <a:solidFill>
              <a:srgbClr val="36363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6"/>
          <p:cNvSpPr/>
          <p:nvPr/>
        </p:nvSpPr>
        <p:spPr>
          <a:xfrm>
            <a:off x="4881960" y="4586400"/>
            <a:ext cx="943200" cy="923760"/>
          </a:xfrm>
          <a:prstGeom prst="ellipse">
            <a:avLst/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LD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17"/>
          <p:cNvSpPr/>
          <p:nvPr/>
        </p:nvSpPr>
        <p:spPr>
          <a:xfrm>
            <a:off x="7905600" y="3888360"/>
            <a:ext cx="360" cy="689760"/>
          </a:xfrm>
          <a:prstGeom prst="line">
            <a:avLst/>
          </a:prstGeom>
          <a:ln w="66600">
            <a:solidFill>
              <a:srgbClr val="0e161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8"/>
          <p:cNvSpPr/>
          <p:nvPr/>
        </p:nvSpPr>
        <p:spPr>
          <a:xfrm>
            <a:off x="7434000" y="4578120"/>
            <a:ext cx="943200" cy="923760"/>
          </a:xfrm>
          <a:prstGeom prst="ellipse">
            <a:avLst/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LD 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Line 19"/>
          <p:cNvSpPr/>
          <p:nvPr/>
        </p:nvSpPr>
        <p:spPr>
          <a:xfrm>
            <a:off x="6438960" y="3929400"/>
            <a:ext cx="360" cy="689760"/>
          </a:xfrm>
          <a:prstGeom prst="line">
            <a:avLst/>
          </a:prstGeom>
          <a:ln w="66600">
            <a:solidFill>
              <a:srgbClr val="36363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0"/>
          <p:cNvSpPr/>
          <p:nvPr/>
        </p:nvSpPr>
        <p:spPr>
          <a:xfrm>
            <a:off x="5967360" y="4619520"/>
            <a:ext cx="943200" cy="923760"/>
          </a:xfrm>
          <a:prstGeom prst="ellipse">
            <a:avLst/>
          </a:prstGeom>
          <a:solidFill>
            <a:srgbClr val="ffc000"/>
          </a:solidFill>
          <a:ln w="25560">
            <a:solidFill>
              <a:srgbClr val="006b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LD 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1"/>
          <p:cNvSpPr/>
          <p:nvPr/>
        </p:nvSpPr>
        <p:spPr>
          <a:xfrm>
            <a:off x="6910920" y="4586400"/>
            <a:ext cx="8110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2"/>
          <p:cNvSpPr/>
          <p:nvPr/>
        </p:nvSpPr>
        <p:spPr>
          <a:xfrm rot="16200000">
            <a:off x="1796040" y="2430720"/>
            <a:ext cx="612000" cy="2137680"/>
          </a:xfrm>
          <a:prstGeom prst="rightBrace">
            <a:avLst>
              <a:gd name="adj1" fmla="val 8333"/>
              <a:gd name="adj2" fmla="val 50000"/>
            </a:avLst>
          </a:prstGeom>
          <a:noFill/>
          <a:ln w="41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3"/>
          <p:cNvSpPr/>
          <p:nvPr/>
        </p:nvSpPr>
        <p:spPr>
          <a:xfrm flipV="1">
            <a:off x="2142360" y="2367000"/>
            <a:ext cx="426960" cy="78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0480">
            <a:solidFill>
              <a:srgbClr val="00305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4"/>
          <p:cNvSpPr/>
          <p:nvPr/>
        </p:nvSpPr>
        <p:spPr>
          <a:xfrm rot="17997000">
            <a:off x="1471680" y="1950120"/>
            <a:ext cx="184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Phase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5"/>
          <p:cNvSpPr/>
          <p:nvPr/>
        </p:nvSpPr>
        <p:spPr>
          <a:xfrm>
            <a:off x="5825520" y="2525400"/>
            <a:ext cx="788760" cy="98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0480">
            <a:solidFill>
              <a:srgbClr val="00305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6"/>
          <p:cNvSpPr/>
          <p:nvPr/>
        </p:nvSpPr>
        <p:spPr>
          <a:xfrm rot="3148800">
            <a:off x="5649840" y="2962440"/>
            <a:ext cx="184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Imputation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AlphaFamImpute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
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Parents and Progeny in HD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Picture 11" descr=""/>
          <p:cNvPicPr/>
          <p:nvPr/>
        </p:nvPicPr>
        <p:blipFill>
          <a:blip r:embed="rId1"/>
          <a:stretch/>
        </p:blipFill>
        <p:spPr>
          <a:xfrm>
            <a:off x="1744560" y="1770480"/>
            <a:ext cx="5968440" cy="4172760"/>
          </a:xfrm>
          <a:prstGeom prst="rect">
            <a:avLst/>
          </a:prstGeom>
          <a:ln>
            <a:noFill/>
          </a:ln>
        </p:spPr>
      </p:pic>
      <p:sp>
        <p:nvSpPr>
          <p:cNvPr id="365" name="TextShape 2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AlphaFamImpute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
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Genotyping error ~1%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Picture 9" descr=""/>
          <p:cNvPicPr/>
          <p:nvPr/>
        </p:nvPicPr>
        <p:blipFill>
          <a:blip r:embed="rId1"/>
          <a:stretch/>
        </p:blipFill>
        <p:spPr>
          <a:xfrm>
            <a:off x="1589760" y="1752480"/>
            <a:ext cx="5993640" cy="4190760"/>
          </a:xfrm>
          <a:prstGeom prst="rect">
            <a:avLst/>
          </a:prstGeom>
          <a:ln>
            <a:noFill/>
          </a:ln>
        </p:spPr>
      </p:pic>
      <p:sp>
        <p:nvSpPr>
          <p:cNvPr id="368" name="TextShape 2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AlphaFamImpute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
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Parents Missing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Picture 7" descr=""/>
          <p:cNvPicPr/>
          <p:nvPr/>
        </p:nvPicPr>
        <p:blipFill>
          <a:blip r:embed="rId1"/>
          <a:stretch/>
        </p:blipFill>
        <p:spPr>
          <a:xfrm>
            <a:off x="1544040" y="1752480"/>
            <a:ext cx="5993640" cy="4190760"/>
          </a:xfrm>
          <a:prstGeom prst="rect">
            <a:avLst/>
          </a:prstGeom>
          <a:ln>
            <a:noFill/>
          </a:ln>
        </p:spPr>
      </p:pic>
      <p:sp>
        <p:nvSpPr>
          <p:cNvPr id="371" name="TextShape 2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Next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Maize project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Prepare the report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Correct some error on the texts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395640" y="1700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PhD Meeting 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395640" y="3429000"/>
            <a:ext cx="8280720" cy="24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Troy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TextShape 3"/>
          <p:cNvSpPr txBox="1"/>
          <p:nvPr/>
        </p:nvSpPr>
        <p:spPr>
          <a:xfrm>
            <a:off x="384840" y="2508120"/>
            <a:ext cx="8291160" cy="76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27</a:t>
            </a:r>
            <a:r>
              <a:rPr b="0" lang="en-US" sz="3200" spc="-1" strike="noStrike" baseline="101000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th</a:t>
            </a: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September 2019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395640" y="476640"/>
            <a:ext cx="8291160" cy="647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Generation Proxy Selection Mapping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380880" y="160020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380520">
              <a:lnSpc>
                <a:spcPct val="100000"/>
              </a:lnSpc>
              <a:buClr>
                <a:srgbClr val="515151"/>
              </a:buClr>
              <a:buFont typeface="Arial"/>
              <a:buChar char="●"/>
            </a:pPr>
            <a:r>
              <a:rPr b="1" lang="en-GB" sz="2400" spc="-1" strike="noStrike" u="sng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eneration </a:t>
            </a:r>
            <a:r>
              <a:rPr b="1" lang="en-GB" sz="2400" spc="-1" strike="noStrike" u="sng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roxy </a:t>
            </a:r>
            <a:r>
              <a:rPr b="1" lang="en-GB" sz="2400" spc="-1" strike="noStrike" u="sng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election </a:t>
            </a:r>
            <a:r>
              <a:rPr b="1" lang="en-GB" sz="2400" spc="-1" strike="noStrike" u="sng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apping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515151"/>
              </a:buClr>
              <a:buFont typeface="Arial"/>
              <a:buChar char="●"/>
            </a:pP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Idea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Fit some “generation proxy” in GWAS model to map </a:t>
            </a: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ongoing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selection within a population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515151"/>
              </a:buClr>
              <a:buFont typeface="Arial"/>
              <a:buChar char="●"/>
            </a:pP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Simulations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Validate that it works, see where strengths/limitations are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515151"/>
              </a:buClr>
              <a:buFont typeface="Arial"/>
              <a:buChar char="●"/>
            </a:pP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Testing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515151"/>
              </a:buClr>
              <a:buFont typeface="Arial"/>
              <a:buChar char="○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GB" sz="2400" spc="-1" strike="noStrike" baseline="-25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515151"/>
              </a:buClr>
              <a:buFont typeface="Arial"/>
              <a:buChar char="○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Selection intensity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515151"/>
              </a:buClr>
              <a:buFont typeface="Arial"/>
              <a:buChar char="○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Genetic architectures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395640" y="476640"/>
            <a:ext cx="8291160" cy="647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 this week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0880" y="160020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380520">
              <a:lnSpc>
                <a:spcPct val="100000"/>
              </a:lnSpc>
              <a:buClr>
                <a:srgbClr val="515151"/>
              </a:buClr>
              <a:buFont typeface="Arial"/>
              <a:buChar char="●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Tracking allele frequency changes over time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515151"/>
              </a:buClr>
              <a:buFont typeface="Arial"/>
              <a:buChar char="●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Decreasing generation number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515151"/>
              </a:buClr>
              <a:buFont typeface="Arial"/>
              <a:buChar char="○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Scenarios with 5, 10, and 15 generations (from 20)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515151"/>
              </a:buClr>
              <a:buFont typeface="Arial"/>
              <a:buChar char="●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Why use a linear mixed model?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515151"/>
              </a:buClr>
              <a:buFont typeface="Arial"/>
              <a:buChar char="●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Increased number of SNPs (100K from 10K)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515151"/>
              </a:buClr>
              <a:buFont typeface="Arial"/>
              <a:buChar char="○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 we see more traditional GWAS peaks?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515151"/>
              </a:buClr>
              <a:buFont typeface="Arial"/>
              <a:buChar char="○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Yes… but more coming soon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395640" y="476640"/>
            <a:ext cx="8291160" cy="647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Generations of selection: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Google Shape;175;g63b3295c7d_0_16" descr=""/>
          <p:cNvPicPr/>
          <p:nvPr/>
        </p:nvPicPr>
        <p:blipFill>
          <a:blip r:embed="rId1"/>
          <a:stretch/>
        </p:blipFill>
        <p:spPr>
          <a:xfrm>
            <a:off x="0" y="1124640"/>
            <a:ext cx="4571640" cy="3324600"/>
          </a:xfrm>
          <a:prstGeom prst="rect">
            <a:avLst/>
          </a:prstGeom>
          <a:ln>
            <a:noFill/>
          </a:ln>
        </p:spPr>
      </p:pic>
      <p:sp>
        <p:nvSpPr>
          <p:cNvPr id="383" name="CustomShape 2"/>
          <p:cNvSpPr/>
          <p:nvPr/>
        </p:nvSpPr>
        <p:spPr>
          <a:xfrm>
            <a:off x="2237400" y="1053000"/>
            <a:ext cx="238932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25 Generations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4" name="Google Shape;177;g63b3295c7d_0_16" descr=""/>
          <p:cNvPicPr/>
          <p:nvPr/>
        </p:nvPicPr>
        <p:blipFill>
          <a:blip r:embed="rId2"/>
          <a:srcRect l="0" t="0" r="0" b="50714"/>
          <a:stretch/>
        </p:blipFill>
        <p:spPr>
          <a:xfrm>
            <a:off x="0" y="4449600"/>
            <a:ext cx="2360880" cy="1619280"/>
          </a:xfrm>
          <a:prstGeom prst="rect">
            <a:avLst/>
          </a:prstGeom>
          <a:ln>
            <a:noFill/>
          </a:ln>
        </p:spPr>
      </p:pic>
      <p:pic>
        <p:nvPicPr>
          <p:cNvPr id="385" name="Google Shape;178;g63b3295c7d_0_16" descr=""/>
          <p:cNvPicPr/>
          <p:nvPr/>
        </p:nvPicPr>
        <p:blipFill>
          <a:blip r:embed="rId3"/>
          <a:srcRect l="0" t="50714" r="0" b="0"/>
          <a:stretch/>
        </p:blipFill>
        <p:spPr>
          <a:xfrm>
            <a:off x="2210760" y="4449600"/>
            <a:ext cx="2360880" cy="1619280"/>
          </a:xfrm>
          <a:prstGeom prst="rect">
            <a:avLst/>
          </a:prstGeom>
          <a:ln>
            <a:noFill/>
          </a:ln>
        </p:spPr>
      </p:pic>
      <p:pic>
        <p:nvPicPr>
          <p:cNvPr id="386" name="Google Shape;179;g63b3295c7d_0_16" descr=""/>
          <p:cNvPicPr/>
          <p:nvPr/>
        </p:nvPicPr>
        <p:blipFill>
          <a:blip r:embed="rId4"/>
          <a:stretch/>
        </p:blipFill>
        <p:spPr>
          <a:xfrm>
            <a:off x="4572000" y="1124640"/>
            <a:ext cx="4571640" cy="3324600"/>
          </a:xfrm>
          <a:prstGeom prst="rect">
            <a:avLst/>
          </a:prstGeom>
          <a:ln>
            <a:noFill/>
          </a:ln>
        </p:spPr>
      </p:pic>
      <p:sp>
        <p:nvSpPr>
          <p:cNvPr id="387" name="CustomShape 3"/>
          <p:cNvSpPr/>
          <p:nvPr/>
        </p:nvSpPr>
        <p:spPr>
          <a:xfrm>
            <a:off x="6809400" y="1053000"/>
            <a:ext cx="238932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Generations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8" name="Google Shape;181;g63b3295c7d_0_16" descr=""/>
          <p:cNvPicPr/>
          <p:nvPr/>
        </p:nvPicPr>
        <p:blipFill>
          <a:blip r:embed="rId5"/>
          <a:srcRect l="0" t="0" r="0" b="50119"/>
          <a:stretch/>
        </p:blipFill>
        <p:spPr>
          <a:xfrm>
            <a:off x="4572000" y="4449600"/>
            <a:ext cx="2360880" cy="1619280"/>
          </a:xfrm>
          <a:prstGeom prst="rect">
            <a:avLst/>
          </a:prstGeom>
          <a:ln>
            <a:noFill/>
          </a:ln>
        </p:spPr>
      </p:pic>
      <p:pic>
        <p:nvPicPr>
          <p:cNvPr id="389" name="Google Shape;182;g63b3295c7d_0_16" descr=""/>
          <p:cNvPicPr/>
          <p:nvPr/>
        </p:nvPicPr>
        <p:blipFill>
          <a:blip r:embed="rId6"/>
          <a:srcRect l="0" t="50119" r="0" b="0"/>
          <a:stretch/>
        </p:blipFill>
        <p:spPr>
          <a:xfrm>
            <a:off x="6782760" y="4449600"/>
            <a:ext cx="2360880" cy="16192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395640" y="1700640"/>
            <a:ext cx="8290800" cy="168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 Comparison of Genomic Selection Models in a Hybrid Breeding Program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0880" y="4102560"/>
            <a:ext cx="8305560" cy="16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GB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objective of this study is to build a hybrid maize simulation and test different genomic selection (GS) models for their impact on selection accuracy and long-term genetic gain.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395640" y="476640"/>
            <a:ext cx="8291160" cy="647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Allele frequency dynamics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380880" y="10666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Top 20 simulated QTL and top 20 GPSM hits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2" name="Google Shape;190;g63bf9fc2db_0_7" descr=""/>
          <p:cNvPicPr/>
          <p:nvPr/>
        </p:nvPicPr>
        <p:blipFill>
          <a:blip r:embed="rId1"/>
          <a:stretch/>
        </p:blipFill>
        <p:spPr>
          <a:xfrm>
            <a:off x="457200" y="1745640"/>
            <a:ext cx="3717720" cy="5112000"/>
          </a:xfrm>
          <a:prstGeom prst="rect">
            <a:avLst/>
          </a:prstGeom>
          <a:ln>
            <a:noFill/>
          </a:ln>
        </p:spPr>
      </p:pic>
      <p:pic>
        <p:nvPicPr>
          <p:cNvPr id="393" name="Google Shape;191;g63bf9fc2db_0_7" descr=""/>
          <p:cNvPicPr/>
          <p:nvPr/>
        </p:nvPicPr>
        <p:blipFill>
          <a:blip r:embed="rId2"/>
          <a:stretch/>
        </p:blipFill>
        <p:spPr>
          <a:xfrm>
            <a:off x="4937400" y="1745640"/>
            <a:ext cx="3717720" cy="511200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395640" y="476640"/>
            <a:ext cx="8291160" cy="647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Impact of a GRM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5" name="Google Shape;198;g63b3295c7d_0_0" descr=""/>
          <p:cNvPicPr/>
          <p:nvPr/>
        </p:nvPicPr>
        <p:blipFill>
          <a:blip r:embed="rId1"/>
          <a:stretch/>
        </p:blipFill>
        <p:spPr>
          <a:xfrm>
            <a:off x="4572000" y="1141920"/>
            <a:ext cx="4571640" cy="3324600"/>
          </a:xfrm>
          <a:prstGeom prst="rect">
            <a:avLst/>
          </a:prstGeom>
          <a:ln>
            <a:noFill/>
          </a:ln>
        </p:spPr>
      </p:pic>
      <p:pic>
        <p:nvPicPr>
          <p:cNvPr id="396" name="Google Shape;199;g63b3295c7d_0_0" descr=""/>
          <p:cNvPicPr/>
          <p:nvPr/>
        </p:nvPicPr>
        <p:blipFill>
          <a:blip r:embed="rId2"/>
          <a:stretch/>
        </p:blipFill>
        <p:spPr>
          <a:xfrm>
            <a:off x="0" y="1122120"/>
            <a:ext cx="4571640" cy="3324600"/>
          </a:xfrm>
          <a:prstGeom prst="rect">
            <a:avLst/>
          </a:prstGeom>
          <a:ln>
            <a:noFill/>
          </a:ln>
        </p:spPr>
      </p:pic>
      <p:pic>
        <p:nvPicPr>
          <p:cNvPr id="397" name="Google Shape;200;g63b3295c7d_0_0" descr=""/>
          <p:cNvPicPr/>
          <p:nvPr/>
        </p:nvPicPr>
        <p:blipFill>
          <a:blip r:embed="rId3"/>
          <a:stretch/>
        </p:blipFill>
        <p:spPr>
          <a:xfrm>
            <a:off x="0" y="4447440"/>
            <a:ext cx="2410200" cy="2410200"/>
          </a:xfrm>
          <a:prstGeom prst="rect">
            <a:avLst/>
          </a:prstGeom>
          <a:ln>
            <a:noFill/>
          </a:ln>
        </p:spPr>
      </p:pic>
      <p:pic>
        <p:nvPicPr>
          <p:cNvPr id="398" name="Google Shape;201;g63b3295c7d_0_0" descr=""/>
          <p:cNvPicPr/>
          <p:nvPr/>
        </p:nvPicPr>
        <p:blipFill>
          <a:blip r:embed="rId4"/>
          <a:stretch/>
        </p:blipFill>
        <p:spPr>
          <a:xfrm>
            <a:off x="4724280" y="4447440"/>
            <a:ext cx="2410200" cy="241020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395640" y="476640"/>
            <a:ext cx="8291160" cy="647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Increasing SNP Density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609480" y="1066680"/>
            <a:ext cx="7931520" cy="1010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More coming… these take  along time to run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1" name="Google Shape;209;g63bf9fc2db_0_0" descr=""/>
          <p:cNvPicPr/>
          <p:nvPr/>
        </p:nvPicPr>
        <p:blipFill>
          <a:blip r:embed="rId1"/>
          <a:stretch/>
        </p:blipFill>
        <p:spPr>
          <a:xfrm>
            <a:off x="0" y="1690200"/>
            <a:ext cx="7105320" cy="516744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395640" y="476640"/>
            <a:ext cx="8291160" cy="647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Next up...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418680">
              <a:lnSpc>
                <a:spcPct val="150000"/>
              </a:lnSpc>
              <a:buClr>
                <a:srgbClr val="515151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Selection intensities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515151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Uneven generation sampling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515151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Stabilizing selection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50000"/>
              </a:lnSpc>
              <a:buClr>
                <a:srgbClr val="515151"/>
              </a:buClr>
              <a:buFont typeface="Arial"/>
              <a:buChar char="●"/>
            </a:pPr>
            <a:r>
              <a:rPr b="0" lang="en-GB" sz="3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EBV selection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95640" y="1700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PhD Meeting 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395640" y="3429000"/>
            <a:ext cx="8280720" cy="24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Jana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TextShape 3"/>
          <p:cNvSpPr txBox="1"/>
          <p:nvPr/>
        </p:nvSpPr>
        <p:spPr>
          <a:xfrm>
            <a:off x="384840" y="2508120"/>
            <a:ext cx="8291160" cy="76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27</a:t>
            </a:r>
            <a:r>
              <a:rPr b="0" lang="en-US" sz="3200" spc="-1" strike="noStrike" baseline="101000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th</a:t>
            </a: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September 2019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395640" y="476640"/>
            <a:ext cx="82882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"/>
          <p:cNvSpPr/>
          <p:nvPr/>
        </p:nvSpPr>
        <p:spPr>
          <a:xfrm>
            <a:off x="380880" y="1752480"/>
            <a:ext cx="8303040" cy="41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AlphaPart: R-package for partitioning genetic trend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happening with the partition?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Reallocation of financial resources in a cattle breeding program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95640" y="476640"/>
            <a:ext cx="82882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380880" y="1752480"/>
            <a:ext cx="8303040" cy="41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Pig breeding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3168000" y="2304000"/>
            <a:ext cx="144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Founders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1440000" y="4896000"/>
            <a:ext cx="1440000" cy="360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GN males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5"/>
          <p:cNvSpPr/>
          <p:nvPr/>
        </p:nvSpPr>
        <p:spPr>
          <a:xfrm>
            <a:off x="3168000" y="2304000"/>
            <a:ext cx="144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Founders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6"/>
          <p:cNvSpPr/>
          <p:nvPr/>
        </p:nvSpPr>
        <p:spPr>
          <a:xfrm>
            <a:off x="3096000" y="4896000"/>
            <a:ext cx="1440000" cy="3600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GN females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7"/>
          <p:cNvSpPr/>
          <p:nvPr/>
        </p:nvSpPr>
        <p:spPr>
          <a:xfrm>
            <a:off x="5472000" y="4104000"/>
            <a:ext cx="1440000" cy="360000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PN females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Line 8"/>
          <p:cNvSpPr/>
          <p:nvPr/>
        </p:nvSpPr>
        <p:spPr>
          <a:xfrm>
            <a:off x="2232000" y="3456000"/>
            <a:ext cx="792000" cy="57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9"/>
          <p:cNvSpPr/>
          <p:nvPr/>
        </p:nvSpPr>
        <p:spPr>
          <a:xfrm flipV="1">
            <a:off x="3024000" y="3456000"/>
            <a:ext cx="792000" cy="57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0"/>
          <p:cNvSpPr/>
          <p:nvPr/>
        </p:nvSpPr>
        <p:spPr>
          <a:xfrm>
            <a:off x="2376000" y="4032000"/>
            <a:ext cx="144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Candidates GN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11"/>
          <p:cNvSpPr/>
          <p:nvPr/>
        </p:nvSpPr>
        <p:spPr>
          <a:xfrm>
            <a:off x="5472000" y="4104000"/>
            <a:ext cx="1440000" cy="360000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PN females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12"/>
          <p:cNvSpPr/>
          <p:nvPr/>
        </p:nvSpPr>
        <p:spPr>
          <a:xfrm>
            <a:off x="1368000" y="3096000"/>
            <a:ext cx="1440000" cy="360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GN males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13"/>
          <p:cNvSpPr/>
          <p:nvPr/>
        </p:nvSpPr>
        <p:spPr>
          <a:xfrm>
            <a:off x="3024000" y="3096000"/>
            <a:ext cx="1440000" cy="3600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GN females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14"/>
          <p:cNvSpPr/>
          <p:nvPr/>
        </p:nvSpPr>
        <p:spPr>
          <a:xfrm>
            <a:off x="2376000" y="3528000"/>
            <a:ext cx="14400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CROSS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15"/>
          <p:cNvSpPr/>
          <p:nvPr/>
        </p:nvSpPr>
        <p:spPr>
          <a:xfrm>
            <a:off x="2304000" y="4464000"/>
            <a:ext cx="14400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Line 16"/>
          <p:cNvSpPr/>
          <p:nvPr/>
        </p:nvSpPr>
        <p:spPr>
          <a:xfrm flipH="1">
            <a:off x="2304000" y="2664000"/>
            <a:ext cx="151200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17"/>
          <p:cNvSpPr/>
          <p:nvPr/>
        </p:nvSpPr>
        <p:spPr>
          <a:xfrm>
            <a:off x="3816000" y="2664000"/>
            <a:ext cx="0" cy="43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Line 18"/>
          <p:cNvSpPr/>
          <p:nvPr/>
        </p:nvSpPr>
        <p:spPr>
          <a:xfrm>
            <a:off x="3816000" y="2664000"/>
            <a:ext cx="2448000" cy="144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Line 19"/>
          <p:cNvSpPr/>
          <p:nvPr/>
        </p:nvSpPr>
        <p:spPr>
          <a:xfrm>
            <a:off x="2160000" y="5256000"/>
            <a:ext cx="3168000" cy="6847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Line 20"/>
          <p:cNvSpPr/>
          <p:nvPr/>
        </p:nvSpPr>
        <p:spPr>
          <a:xfrm flipH="1">
            <a:off x="5328000" y="4464000"/>
            <a:ext cx="936000" cy="14767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1"/>
          <p:cNvSpPr/>
          <p:nvPr/>
        </p:nvSpPr>
        <p:spPr>
          <a:xfrm>
            <a:off x="4680000" y="5976000"/>
            <a:ext cx="144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Candidates PN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2"/>
          <p:cNvSpPr/>
          <p:nvPr/>
        </p:nvSpPr>
        <p:spPr>
          <a:xfrm>
            <a:off x="4392000" y="5400000"/>
            <a:ext cx="14400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CROSS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23"/>
          <p:cNvSpPr/>
          <p:nvPr/>
        </p:nvSpPr>
        <p:spPr>
          <a:xfrm>
            <a:off x="4680000" y="6498000"/>
            <a:ext cx="1440000" cy="360000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PN females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4"/>
          <p:cNvSpPr/>
          <p:nvPr/>
        </p:nvSpPr>
        <p:spPr>
          <a:xfrm>
            <a:off x="4680000" y="6264000"/>
            <a:ext cx="14400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395640" y="476640"/>
            <a:ext cx="82882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380880" y="1752480"/>
            <a:ext cx="8303040" cy="41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happening with the partition?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Intercept model: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Year + Tier: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rcRect l="0" t="0" r="81192" b="11"/>
          <a:stretch/>
        </p:blipFill>
        <p:spPr>
          <a:xfrm>
            <a:off x="4536000" y="2232000"/>
            <a:ext cx="1583640" cy="283608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2"/>
          <a:srcRect l="0" t="0" r="81246" b="11"/>
          <a:stretch/>
        </p:blipFill>
        <p:spPr>
          <a:xfrm>
            <a:off x="6638400" y="3168000"/>
            <a:ext cx="1713240" cy="286920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1) Check the MST values of the 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parents</a:t>
            </a: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5517360" y="1869840"/>
            <a:ext cx="3481920" cy="498744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1080000" y="1872000"/>
            <a:ext cx="3455280" cy="494892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1) Check the MST values of the 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fathers</a:t>
            </a: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1872000" y="1742400"/>
            <a:ext cx="5385960" cy="5024880"/>
          </a:xfrm>
          <a:prstGeom prst="rect">
            <a:avLst/>
          </a:prstGeom>
          <a:ln>
            <a:noFill/>
          </a:ln>
        </p:spPr>
      </p:pic>
      <p:sp>
        <p:nvSpPr>
          <p:cNvPr id="446" name="CustomShape 4"/>
          <p:cNvSpPr/>
          <p:nvPr/>
        </p:nvSpPr>
        <p:spPr>
          <a:xfrm>
            <a:off x="144000" y="3672000"/>
            <a:ext cx="4247280" cy="215280"/>
          </a:xfrm>
          <a:prstGeom prst="rect">
            <a:avLst/>
          </a:prstGeom>
          <a:noFill/>
          <a:ln w="29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Negative MST for the fathers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Genomic Selection Models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293400" y="1436760"/>
            <a:ext cx="3959640" cy="451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GCA Model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Inbred data;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Small” dataset;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Easy to fit the model;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 to the population;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Estimate statistical effects.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4890600" y="1424880"/>
            <a:ext cx="3959640" cy="451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</a:t>
            </a:r>
            <a:r>
              <a:rPr b="0" lang="en-US" sz="2800" spc="-1" strike="noStrike" u="sng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800" spc="-1" strike="noStrike" u="sng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data;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models;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data available;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 marL="343080" indent="-34272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complex models;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pic>
        <p:nvPicPr>
          <p:cNvPr id="248" name="Picture 5" descr=""/>
          <p:cNvPicPr/>
          <p:nvPr/>
        </p:nvPicPr>
        <p:blipFill>
          <a:blip r:embed="rId1"/>
          <a:stretch/>
        </p:blipFill>
        <p:spPr>
          <a:xfrm>
            <a:off x="5209200" y="6174000"/>
            <a:ext cx="1360440" cy="58284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Check the EBVs of 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fathers / non-fathers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108000" y="1788480"/>
            <a:ext cx="4283280" cy="4120200"/>
          </a:xfrm>
          <a:prstGeom prst="rect">
            <a:avLst/>
          </a:prstGeom>
          <a:ln>
            <a:noFill/>
          </a:ln>
        </p:spPr>
      </p:pic>
      <p:sp>
        <p:nvSpPr>
          <p:cNvPr id="451" name="CustomShape 4"/>
          <p:cNvSpPr/>
          <p:nvPr/>
        </p:nvSpPr>
        <p:spPr>
          <a:xfrm>
            <a:off x="4680000" y="2232000"/>
            <a:ext cx="3815280" cy="20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we not selecting the best males?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Remark: This are the EBVs from the last estimation!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Check the EBVs of 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fathers / non-fathers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108000" y="1788480"/>
            <a:ext cx="4283280" cy="412020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4719960" y="1800000"/>
            <a:ext cx="4306320" cy="4142520"/>
          </a:xfrm>
          <a:prstGeom prst="rect">
            <a:avLst/>
          </a:prstGeom>
          <a:ln>
            <a:noFill/>
          </a:ln>
        </p:spPr>
      </p:pic>
      <p:sp>
        <p:nvSpPr>
          <p:cNvPr id="457" name="CustomShape 4"/>
          <p:cNvSpPr/>
          <p:nvPr/>
        </p:nvSpPr>
        <p:spPr>
          <a:xfrm>
            <a:off x="6912000" y="4248000"/>
            <a:ext cx="208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are selecting the best males!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What is happening? Either 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are not selecting the males with best EBVs → but the TBVs are OK?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EBVs for fathers are dropping over generations (are worsening!)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What is happening?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are not selecting the males with best EBVs →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What is happening?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are not selecting the males with best EBVs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950760" y="2705400"/>
            <a:ext cx="3728520" cy="3485880"/>
          </a:xfrm>
          <a:prstGeom prst="rect">
            <a:avLst/>
          </a:prstGeom>
          <a:ln>
            <a:noFill/>
          </a:ln>
        </p:spPr>
      </p:pic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5040000" y="2693520"/>
            <a:ext cx="3741120" cy="3497760"/>
          </a:xfrm>
          <a:prstGeom prst="rect">
            <a:avLst/>
          </a:prstGeom>
          <a:ln>
            <a:noFill/>
          </a:ln>
        </p:spPr>
      </p:pic>
      <p:sp>
        <p:nvSpPr>
          <p:cNvPr id="469" name="CustomShape 4"/>
          <p:cNvSpPr/>
          <p:nvPr/>
        </p:nvSpPr>
        <p:spPr>
          <a:xfrm>
            <a:off x="3457080" y="6264000"/>
            <a:ext cx="273420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32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OK!!!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3312000" y="2376000"/>
            <a:ext cx="3167280" cy="345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EBVs at the time of selection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What is happening?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EBVs for fathers are dropping over generations (are worsening!) 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???</a:t>
            </a: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What is happening?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4536000" y="1453680"/>
            <a:ext cx="3167280" cy="345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EBVs over time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867960" y="1944000"/>
            <a:ext cx="7627320" cy="385524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What is happening?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4"/>
          <p:cNvSpPr/>
          <p:nvPr/>
        </p:nvSpPr>
        <p:spPr>
          <a:xfrm>
            <a:off x="4536000" y="1453680"/>
            <a:ext cx="3167280" cy="345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EBVs over time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872000" y="1893240"/>
            <a:ext cx="4248000" cy="429876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What is happening? 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INTERCEPT MODEL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432000" y="1800000"/>
            <a:ext cx="3239640" cy="405504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2"/>
          <a:stretch/>
        </p:blipFill>
        <p:spPr>
          <a:xfrm>
            <a:off x="3815640" y="1847880"/>
            <a:ext cx="3239640" cy="4055400"/>
          </a:xfrm>
          <a:prstGeom prst="rect">
            <a:avLst/>
          </a:prstGeom>
          <a:ln>
            <a:noFill/>
          </a:ln>
        </p:spPr>
      </p:pic>
      <p:sp>
        <p:nvSpPr>
          <p:cNvPr id="489" name="CustomShape 4"/>
          <p:cNvSpPr/>
          <p:nvPr/>
        </p:nvSpPr>
        <p:spPr>
          <a:xfrm>
            <a:off x="2232000" y="5855760"/>
            <a:ext cx="4319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Two samples from father/non-father population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5"/>
          <p:cNvSpPr/>
          <p:nvPr/>
        </p:nvSpPr>
        <p:spPr>
          <a:xfrm>
            <a:off x="6984000" y="2133720"/>
            <a:ext cx="208728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Fathers’ EBVs → constantly dropping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What is happening?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YEAR + TIER MODEL</a:t>
            </a: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4"/>
          <p:cNvSpPr/>
          <p:nvPr/>
        </p:nvSpPr>
        <p:spPr>
          <a:xfrm>
            <a:off x="2232000" y="5855760"/>
            <a:ext cx="4319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Two samples from father/non-father population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595320" cy="4004640"/>
          </a:xfrm>
          <a:prstGeom prst="rect">
            <a:avLst/>
          </a:prstGeom>
          <a:ln>
            <a:noFill/>
          </a:ln>
        </p:spPr>
      </p:pic>
      <p:pic>
        <p:nvPicPr>
          <p:cNvPr id="496" name="" descr=""/>
          <p:cNvPicPr/>
          <p:nvPr/>
        </p:nvPicPr>
        <p:blipFill>
          <a:blip r:embed="rId2"/>
          <a:stretch/>
        </p:blipFill>
        <p:spPr>
          <a:xfrm>
            <a:off x="3960000" y="1800000"/>
            <a:ext cx="3671280" cy="40896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Genomic Selection Models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380880" y="1752480"/>
            <a:ext cx="8305560" cy="41907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Picture 5" descr=""/>
          <p:cNvPicPr/>
          <p:nvPr/>
        </p:nvPicPr>
        <p:blipFill>
          <a:blip r:embed="rId2"/>
          <a:stretch/>
        </p:blipFill>
        <p:spPr>
          <a:xfrm>
            <a:off x="5209200" y="6174000"/>
            <a:ext cx="1360440" cy="58284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380880" y="146376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380880" y="1211400"/>
            <a:ext cx="830484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What is happening?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Model: EBV ~ Indiv + Generation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fathers: coefficient for generation = 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-0.038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non-fathers: 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 0.003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Writing a paper: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Introduction, implementation (functions) written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 and discussion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112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395280" y="476280"/>
            <a:ext cx="828900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AlphaPart: what is happening with the fathers?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Genomic Selection Models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432000" y="1353240"/>
            <a:ext cx="8305560" cy="41907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5" descr=""/>
          <p:cNvPicPr/>
          <p:nvPr/>
        </p:nvPicPr>
        <p:blipFill>
          <a:blip r:embed="rId2"/>
          <a:stretch/>
        </p:blipFill>
        <p:spPr>
          <a:xfrm>
            <a:off x="5209200" y="6174000"/>
            <a:ext cx="1360440" cy="5828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95640" y="476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Genomic Selection Models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550440" y="1440000"/>
            <a:ext cx="8305560" cy="41907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Picture 5" descr=""/>
          <p:cNvPicPr/>
          <p:nvPr/>
        </p:nvPicPr>
        <p:blipFill>
          <a:blip r:embed="rId2"/>
          <a:stretch/>
        </p:blipFill>
        <p:spPr>
          <a:xfrm>
            <a:off x="5209200" y="6174000"/>
            <a:ext cx="1360440" cy="5828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95640" y="26640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Breeding Programs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380880" y="1484280"/>
            <a:ext cx="8305560" cy="183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simulations it is possible to fit different models in different hybrid breeding programs;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 scenarios: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Picture 3" descr=""/>
          <p:cNvPicPr/>
          <p:nvPr/>
        </p:nvPicPr>
        <p:blipFill>
          <a:blip r:embed="rId1"/>
          <a:stretch/>
        </p:blipFill>
        <p:spPr>
          <a:xfrm>
            <a:off x="5209200" y="6174000"/>
            <a:ext cx="1360440" cy="58284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657000" y="3754080"/>
            <a:ext cx="2519640" cy="1578240"/>
          </a:xfrm>
          <a:prstGeom prst="rect">
            <a:avLst/>
          </a:prstGeom>
          <a:noFill/>
          <a:ln w="28440">
            <a:solidFill>
              <a:srgbClr val="00325f"/>
            </a:solidFill>
            <a:round/>
          </a:ln>
          <a:effectLst>
            <a:outerShdw dist="0" dir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Breeding Program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Baseline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DH Rapid Cycle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Outbred Rapid Cycle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3352680" y="3754080"/>
            <a:ext cx="2519640" cy="2111760"/>
          </a:xfrm>
          <a:prstGeom prst="rect">
            <a:avLst/>
          </a:prstGeom>
          <a:noFill/>
          <a:ln w="28440">
            <a:solidFill>
              <a:srgbClr val="00325f"/>
            </a:solidFill>
            <a:round/>
          </a:ln>
          <a:effectLst>
            <a:outerShdw dist="0" dir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GS Models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GCA Model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Model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Model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Model 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Model 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6048720" y="3754080"/>
            <a:ext cx="2519640" cy="1578240"/>
          </a:xfrm>
          <a:prstGeom prst="rect">
            <a:avLst/>
          </a:prstGeom>
          <a:noFill/>
          <a:ln w="28440">
            <a:solidFill>
              <a:srgbClr val="00325f"/>
            </a:solidFill>
            <a:round/>
          </a:ln>
          <a:effectLst>
            <a:outerShdw dist="0" dir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Marker Density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325f"/>
              </a:buClr>
              <a:buFont typeface="Arial"/>
              <a:buChar char="•"/>
            </a:pPr>
            <a:r>
              <a:rPr b="0" lang="en-GB" sz="17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395640" y="1700640"/>
            <a:ext cx="8290800" cy="64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PhD Meeting </a:t>
            </a:r>
            <a:endParaRPr b="0" lang="en-US" sz="18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395640" y="3429000"/>
            <a:ext cx="8280720" cy="24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Owen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3"/>
          <p:cNvSpPr txBox="1"/>
          <p:nvPr/>
        </p:nvSpPr>
        <p:spPr>
          <a:xfrm>
            <a:off x="384840" y="2508120"/>
            <a:ext cx="8291160" cy="76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27</a:t>
            </a:r>
            <a:r>
              <a:rPr b="0" lang="en-US" sz="3200" spc="-1" strike="noStrike" baseline="101000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th</a:t>
            </a:r>
            <a:r>
              <a:rPr b="0" lang="en-US" sz="3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September 2019</a:t>
            </a:r>
            <a:endParaRPr b="0" lang="en-US" sz="3200" spc="-1" strike="noStrike">
              <a:solidFill>
                <a:srgbClr val="00325f"/>
              </a:solidFill>
              <a:uFill>
                <a:solidFill>
                  <a:srgbClr val="ffffff"/>
                </a:solidFill>
              </a:uFill>
              <a:latin typeface="Myriad Pro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RoslinMeeting</Template>
  <TotalTime>80</TotalTime>
  <Application>LibreOffice/5.1.6.2$Linux_X86_64 LibreOffice_project/10m0$Build-2</Application>
  <Company>University of Edinburgh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2019-09-18T16:26:42Z</dcterms:created>
  <dc:creator/>
  <dc:description/>
  <dc:language>en-GB</dc:language>
  <cp:lastModifiedBy/>
  <dcterms:modified xsi:type="dcterms:W3CDTF">2019-09-27T09:26:14Z</dcterms:modified>
  <cp:revision>13</cp:revision>
  <dc:subject/>
  <dc:title>RoslinMeeting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uthorIds_UIVersion_512">
    <vt:lpwstr>27</vt:lpwstr>
  </property>
  <property fmtid="{D5CDD505-2E9C-101B-9397-08002B2CF9AE}" pid="4" name="Company">
    <vt:lpwstr>University of Edinburgh</vt:lpwstr>
  </property>
  <property fmtid="{D5CDD505-2E9C-101B-9397-08002B2CF9AE}" pid="5" name="ContentTypeId">
    <vt:lpwstr>0x0101000AB51A18C9AB0E4197D8453EE4B1F586</vt:lpwstr>
  </property>
  <property fmtid="{D5CDD505-2E9C-101B-9397-08002B2CF9AE}" pid="6" name="HiddenSlides">
    <vt:i4>0</vt:i4>
  </property>
  <property fmtid="{D5CDD505-2E9C-101B-9397-08002B2CF9AE}" pid="7" name="HyperlinksChanged">
    <vt:bool>0</vt:bool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On-screen Show (4:3)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2</vt:i4>
  </property>
</Properties>
</file>